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0" r:id="rId36"/>
    <p:sldId id="286" r:id="rId37"/>
    <p:sldId id="287" r:id="rId38"/>
    <p:sldId id="280" r:id="rId39"/>
    <p:sldId id="279" r:id="rId40"/>
    <p:sldId id="285" r:id="rId41"/>
    <p:sldId id="283" r:id="rId42"/>
    <p:sldId id="284" r:id="rId43"/>
    <p:sldId id="266" r:id="rId44"/>
    <p:sldId id="267" r:id="rId45"/>
    <p:sldId id="268" r:id="rId46"/>
    <p:sldId id="269" r:id="rId47"/>
    <p:sldId id="272" r:id="rId48"/>
    <p:sldId id="270" r:id="rId49"/>
    <p:sldId id="273" r:id="rId50"/>
    <p:sldId id="274" r:id="rId51"/>
    <p:sldId id="275" r:id="rId52"/>
    <p:sldId id="271" r:id="rId53"/>
    <p:sldId id="276" r:id="rId54"/>
    <p:sldId id="277" r:id="rId55"/>
    <p:sldId id="259" r:id="rId56"/>
    <p:sldId id="260" r:id="rId57"/>
    <p:sldId id="261" r:id="rId58"/>
    <p:sldId id="257" r:id="rId59"/>
    <p:sldId id="264" r:id="rId60"/>
    <p:sldId id="258" r:id="rId61"/>
    <p:sldId id="262" r:id="rId62"/>
    <p:sldId id="26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1"/>
    <p:restoredTop sz="94595"/>
  </p:normalViewPr>
  <p:slideViewPr>
    <p:cSldViewPr snapToGrid="0" snapToObjects="1" showGuides="1">
      <p:cViewPr>
        <p:scale>
          <a:sx n="89" d="100"/>
          <a:sy n="89" d="100"/>
        </p:scale>
        <p:origin x="24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432" y="-20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2016. 12. 12.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8.wdp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5" Type="http://schemas.microsoft.com/office/2007/relationships/hdphoto" Target="../media/hdphoto9.wdp"/><Relationship Id="rId16" Type="http://schemas.openxmlformats.org/officeDocument/2006/relationships/image" Target="../media/image16.png"/><Relationship Id="rId17" Type="http://schemas.microsoft.com/office/2007/relationships/hdphoto" Target="../media/hdphoto10.wdp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6.wdp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1.wdp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진행 레벨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mtClean="0"/>
              <a:t>요구 경험치</a:t>
            </a:r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</a:t>
            </a:r>
            <a:r>
              <a:rPr kumimoji="1" lang="ko-KR" altLang="en-US" dirty="0" smtClean="0"/>
              <a:t>지역에서 </a:t>
            </a:r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지역 퀘스트를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진행하기 위한 최소 레벨 요구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 smtClean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전투상태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플레이어 강타</a:t>
            </a:r>
            <a:endParaRPr kumimoji="1" lang="en-US" altLang="ko-KR" sz="2400" dirty="0" smtClean="0"/>
          </a:p>
          <a:p>
            <a:pPr algn="ctr"/>
            <a:r>
              <a:rPr kumimoji="1" lang="en-US" altLang="ko-KR" sz="3600" dirty="0" smtClean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/>
              <a:t>강타 </a:t>
            </a:r>
            <a:r>
              <a:rPr kumimoji="1" lang="en-US" altLang="ko-KR" sz="2800" dirty="0" smtClean="0"/>
              <a:t>100</a:t>
            </a:r>
            <a:r>
              <a:rPr kumimoji="1" lang="ko-KR" altLang="en-US" sz="2800" dirty="0" smtClean="0"/>
              <a:t> 적용</a:t>
            </a:r>
            <a:endParaRPr kumimoji="1" lang="en-US" altLang="ko-KR" sz="2800" dirty="0" smtClean="0"/>
          </a:p>
          <a:p>
            <a:pPr algn="ctr"/>
            <a:r>
              <a:rPr kumimoji="1" lang="ko-KR" altLang="en-US" sz="2000" dirty="0" smtClean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 smtClean="0"/>
              <a:t>A</a:t>
            </a:r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  <a:p>
            <a:pPr algn="ctr"/>
            <a:r>
              <a:rPr kumimoji="1" lang="ko-KR" altLang="en-US" sz="2000" dirty="0" smtClean="0"/>
              <a:t>강타배율 </a:t>
            </a:r>
            <a:r>
              <a:rPr kumimoji="1" lang="en-US" altLang="ko-KR" sz="2000" dirty="0" smtClean="0"/>
              <a:t>5</a:t>
            </a:r>
            <a:r>
              <a:rPr kumimoji="1" lang="ko-KR" altLang="en-US" sz="2000" dirty="0" smtClean="0"/>
              <a:t>배</a:t>
            </a:r>
            <a:endParaRPr kumimoji="1" lang="ko-KR" altLang="en-US" sz="2000" dirty="0"/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/>
                <a:gridCol w="4762500"/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 smtClean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8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7</a:t>
            </a:r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누적강타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밀려남</a:t>
            </a: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공격방향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mtClean="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플레이어 설정</a:t>
            </a:r>
            <a:endParaRPr kumimoji="1" lang="en-US" altLang="ko-KR" sz="3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이동 조작계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스킬 조작계</a:t>
            </a:r>
            <a:endParaRPr kumimoji="1" lang="en-US" altLang="ko-KR" sz="20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1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/>
              <a:t>기본공격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의 애니메이션</a:t>
            </a:r>
            <a:endParaRPr kumimoji="1" lang="en-US" altLang="ko-KR" sz="2000" dirty="0" smtClean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/>
              <a:t>공격 실행구간</a:t>
            </a:r>
            <a:endParaRPr kumimoji="1" lang="ko-KR" altLang="en-US"/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추가공격 가능구간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캔슬 공격 가능구간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이벤트 경험치</a:t>
            </a:r>
            <a:endParaRPr kumimoji="1"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메인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70%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사냥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/>
              <a:t>3</a:t>
            </a:r>
            <a:r>
              <a:rPr kumimoji="1" lang="en-US" altLang="ko-KR" sz="3200" dirty="0" smtClean="0"/>
              <a:t>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필드 사냥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서브 퀘스트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전문기술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던전 클리어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경험치</a:t>
            </a:r>
            <a:endParaRPr kumimoji="1" lang="en-US" altLang="ko-KR" dirty="0" smtClean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기타 경험치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/>
              <a:t>기본공격 사이클</a:t>
            </a:r>
            <a:endParaRPr kumimoji="1" lang="en-US" altLang="ko-KR" sz="2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기본공격 </a:t>
            </a:r>
            <a:r>
              <a:rPr kumimoji="1" lang="en-US" altLang="ko-KR" dirty="0" smtClean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궁극기 사용</a:t>
            </a:r>
            <a:endParaRPr kumimoji="1" lang="ko-KR" altLang="en-US" sz="2400" dirty="0"/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생성된 발열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소모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기술점수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</a:rPr>
                <a:t>발열점수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 </a:t>
              </a:r>
              <a:r>
                <a:rPr kumimoji="1" lang="en-US" altLang="ko-KR" sz="2800" dirty="0" smtClean="0"/>
                <a:t>/</a:t>
              </a:r>
              <a:r>
                <a:rPr kumimoji="1" lang="ko-KR" altLang="en-US" sz="2800" dirty="0" smtClean="0"/>
                <a:t> 방어행위</a:t>
              </a:r>
              <a:endParaRPr kumimoji="1" lang="ko-KR" altLang="en-US" sz="28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강화 </a:t>
            </a:r>
            <a:r>
              <a:rPr kumimoji="1" lang="en-US" altLang="ko-KR" sz="3600" b="1" dirty="0" smtClean="0"/>
              <a:t>/</a:t>
            </a:r>
            <a:r>
              <a:rPr kumimoji="1" lang="ko-KR" altLang="en-US" sz="3600" b="1" dirty="0" smtClean="0"/>
              <a:t> 변형 스킬 사용</a:t>
            </a:r>
            <a:endParaRPr kumimoji="1" lang="ko-KR" altLang="en-US" sz="3600" b="1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궁극기 활용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발열 소모</a:t>
            </a:r>
            <a:endParaRPr kumimoji="1" lang="ko-KR" alt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mtClean="0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기술점수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강한 공격으로 획득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발열점수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 smtClean="0">
                <a:solidFill>
                  <a:srgbClr val="FF0000"/>
                </a:solidFill>
              </a:rPr>
              <a:t>기술사용으로 획득</a:t>
            </a:r>
            <a:endParaRPr kumimoji="1"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궁극기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발열 소모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회피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 smtClean="0">
                <a:solidFill>
                  <a:srgbClr val="FF0000"/>
                </a:solidFill>
              </a:rPr>
              <a:t>초기화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스킬 사용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기술점수의 소모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스태미나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기술점수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발열점수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 체인</a:t>
            </a:r>
            <a:endParaRPr kumimoji="1"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공격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방어행위</a:t>
            </a:r>
            <a:endParaRPr kumimoji="1" lang="ko-KR" altLang="en-US" dirty="0"/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발열체인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궁극기 사용</a:t>
            </a:r>
            <a:endParaRPr kumimoji="1" lang="ko-KR" altLang="en-US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</a:rPr>
              <a:t>궁극기로 소모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발열 추가획득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 smtClean="0">
                <a:solidFill>
                  <a:srgbClr val="FF0000"/>
                </a:solidFill>
              </a:rPr>
              <a:t>상위 단계의 궁극기</a:t>
            </a:r>
            <a:endParaRPr kumimoji="1"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</a:t>
            </a:r>
            <a:r>
              <a:rPr kumimoji="1" lang="en-US" altLang="ko-KR" dirty="0" smtClean="0"/>
              <a:t> / </a:t>
            </a:r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기술점수 소모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발열점수 획득</a:t>
            </a:r>
            <a:endParaRPr kumimoji="1" lang="ko-KR" altLang="en-US" dirty="0"/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/>
              <a:t>가제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편돌이</a:t>
            </a:r>
            <a:endParaRPr kumimoji="1" lang="ko-KR" altLang="en-US" sz="16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</a:t>
            </a:r>
          </a:p>
          <a:p>
            <a:r>
              <a:rPr kumimoji="1" lang="en-US" altLang="ko-KR" dirty="0" smtClean="0"/>
              <a:t>P</a:t>
            </a:r>
          </a:p>
          <a:p>
            <a:r>
              <a:rPr kumimoji="1" lang="en-US" altLang="ko-KR" dirty="0" smtClean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트오세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mtClean="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마영전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몬헌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</a:rPr>
              <a:t>던파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 smtClean="0"/>
              <a:t>액션 스타일</a:t>
            </a:r>
            <a:endParaRPr kumimoji="1" lang="ko-KR" alt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           책임져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 smtClean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item</a:t>
            </a:r>
            <a:endParaRPr kumimoji="1" lang="en-US" altLang="ko-KR" sz="1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 smtClean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일반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smtClean="0">
                <a:solidFill>
                  <a:sysClr val="windowText" lastClr="000000"/>
                </a:solidFill>
              </a:rPr>
              <a:t>시스템</a:t>
            </a:r>
            <a:endParaRPr kumimoji="1"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 smtClean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 smtClean="0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 smtClean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 smtClean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  <a:endParaRPr lang="en-US" altLang="ko-KR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 smtClean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 smtClean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 smtClean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 smtClean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 smtClean="0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발열 점수를 얻는 방어형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이하의 스킬 공격은 제대로 발휘하지 못함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레벨 요구 경험치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레벨 요구 경험치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누적 경험치</a:t>
            </a:r>
            <a:endParaRPr kumimoji="1" lang="ko-KR" altLang="en-US" sz="3600" dirty="0"/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경험치 </a:t>
            </a:r>
            <a:r>
              <a:rPr kumimoji="1" lang="en-US" altLang="ko-KR" sz="3600" dirty="0" smtClean="0"/>
              <a:t>140</a:t>
            </a:r>
            <a:r>
              <a:rPr kumimoji="1" lang="ko-KR" altLang="en-US" sz="3600" dirty="0" smtClean="0"/>
              <a:t> 획득</a:t>
            </a:r>
            <a:endParaRPr kumimoji="1" lang="ko-KR" altLang="en-US" sz="3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 smtClean="0"/>
              <a:t>1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 smtClean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/>
              <a:t>잔여 경험치 </a:t>
            </a:r>
            <a:r>
              <a:rPr kumimoji="1" lang="en-US" altLang="ko-KR" sz="3600" dirty="0" smtClean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 smtClean="0"/>
              <a:t>레벨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캐릭터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생성</a:t>
            </a:r>
            <a:endParaRPr kumimoji="1" lang="en-US" altLang="ko-KR" sz="3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기본 스킬</a:t>
            </a:r>
            <a:endParaRPr kumimoji="1" lang="en-US" altLang="ko-KR" sz="2400" dirty="0" smtClean="0"/>
          </a:p>
          <a:p>
            <a:pPr algn="ctr"/>
            <a:r>
              <a:rPr kumimoji="1" lang="ko-KR" altLang="en-US" sz="2400" dirty="0" smtClean="0"/>
              <a:t>획득</a:t>
            </a:r>
            <a:endParaRPr kumimoji="1" lang="en-US" altLang="ko-KR" sz="4000" dirty="0" smtClean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추가 스킬 획득</a:t>
            </a:r>
            <a:endParaRPr kumimoji="1" lang="en-US" altLang="ko-KR" sz="2400" dirty="0" smtClean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재화 소모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사용 스킬 선택</a:t>
            </a:r>
            <a:endParaRPr kumimoji="1" lang="en-US" altLang="ko-KR" sz="2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smtClean="0"/>
              <a:t>전투 진행</a:t>
            </a:r>
            <a:endParaRPr kumimoji="1" lang="en-US" altLang="ko-KR" sz="3200" dirty="0" smtClean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보유한 스킬</a:t>
            </a:r>
            <a:endParaRPr kumimoji="1" lang="en-US" altLang="ko-KR" sz="32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 smtClean="0"/>
              <a:t>원하는 스킬 장착 </a:t>
            </a:r>
            <a:r>
              <a:rPr kumimoji="1" lang="en-US" altLang="ko-KR" sz="3200" dirty="0" smtClean="0"/>
              <a:t>&amp;</a:t>
            </a:r>
            <a:r>
              <a:rPr kumimoji="1" lang="ko-KR" altLang="en-US" sz="3200" dirty="0" smtClean="0"/>
              <a:t> 제한적 사용</a:t>
            </a:r>
            <a:endParaRPr kumimoji="1" lang="ko-KR" altLang="en-US" sz="3200" dirty="0"/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액티브 스킬</a:t>
            </a:r>
            <a:endParaRPr kumimoji="1"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의 레벨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필드의 레벨</a:t>
            </a:r>
            <a:endParaRPr kumimoji="1" lang="en-US" altLang="ko-KR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제공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비설정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200" dirty="0" smtClean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요구 경험치</a:t>
            </a:r>
            <a:endParaRPr kumimoji="1" lang="en-US" altLang="ko-KR" dirty="0" smtClean="0"/>
          </a:p>
          <a:p>
            <a:pPr algn="ctr"/>
            <a:r>
              <a:rPr kumimoji="1" lang="en-US" altLang="ko-KR" sz="3600" dirty="0" smtClean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mtClean="0"/>
                <a:t>진행 레벨</a:t>
              </a:r>
              <a:endParaRPr kumimoji="1" lang="ko-KR" altLang="en-US"/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 smtClean="0"/>
                <a:t>요구 경험치</a:t>
              </a:r>
              <a:endParaRPr kumimoji="1" lang="ko-KR" altLang="en-US"/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레벨별</a:t>
            </a:r>
            <a:endParaRPr kumimoji="1" lang="en-US" altLang="ko-KR" sz="2800" dirty="0" smtClean="0"/>
          </a:p>
          <a:p>
            <a:r>
              <a:rPr kumimoji="1" lang="ko-KR" altLang="en-US" sz="2800" dirty="0" smtClean="0"/>
              <a:t>물결형 증폭</a:t>
            </a:r>
            <a:endParaRPr kumimoji="1" lang="ko-KR" altLang="en-US" sz="2800" dirty="0"/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미습득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mtClean="0">
                <a:solidFill>
                  <a:schemeClr val="tx1"/>
                </a:solidFill>
              </a:rPr>
              <a:t>스킬 습득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 smtClean="0"/>
              <a:t>보유</a:t>
            </a:r>
            <a:endParaRPr kumimoji="1" lang="en-US" altLang="ko-KR" sz="3200" dirty="0" smtClean="0"/>
          </a:p>
          <a:p>
            <a:pPr algn="ctr"/>
            <a:r>
              <a:rPr kumimoji="1" lang="ko-KR" altLang="en-US" sz="3200" dirty="0" smtClean="0"/>
              <a:t>스킬</a:t>
            </a:r>
            <a:endParaRPr kumimoji="1" lang="en-US" altLang="ko-KR" sz="3200" dirty="0" smtClean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재화소모</a:t>
            </a:r>
            <a:endParaRPr kumimoji="1"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chemeClr val="tx1"/>
                </a:solidFill>
              </a:rPr>
              <a:t>스킬 강화</a:t>
            </a:r>
            <a:endParaRPr kumimoji="1"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보유 스킬</a:t>
            </a:r>
            <a:endParaRPr kumimoji="1" lang="en-US" altLang="ko-KR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공통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smtClean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 smtClean="0">
                <a:solidFill>
                  <a:schemeClr val="bg1"/>
                </a:solidFill>
              </a:rPr>
              <a:t>80</a:t>
            </a:r>
            <a:r>
              <a:rPr kumimoji="1" lang="en-US" altLang="ko-KR" sz="800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</a:t>
            </a:r>
            <a:r>
              <a:rPr kumimoji="1" lang="en-US" altLang="ko-KR" sz="6000" dirty="0" smtClean="0">
                <a:solidFill>
                  <a:schemeClr val="bg1"/>
                </a:solidFill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몬스터 사냥</a:t>
            </a:r>
            <a:endParaRPr kumimoji="1" lang="en-US" altLang="ko-KR" sz="2400" dirty="0" smtClean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/>
              <a:t>자원 획득</a:t>
            </a:r>
            <a:endParaRPr kumimoji="1" lang="en-US" altLang="ko-KR" sz="4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스킬강화</a:t>
            </a:r>
            <a:endParaRPr kumimoji="1" lang="en-US" altLang="ko-KR" sz="3200" dirty="0" smtClean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chemeClr val="bg1"/>
                </a:solidFill>
              </a:rPr>
              <a:t>스킬 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효과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액션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스킬 버프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테이블</a:t>
            </a:r>
            <a:endParaRPr kumimoji="1"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 smtClean="0">
                <a:solidFill>
                  <a:schemeClr val="bg1"/>
                </a:solidFill>
              </a:rPr>
              <a:t>효과 변경</a:t>
            </a:r>
            <a:endParaRPr kumimoji="1" lang="en-US" altLang="ko-KR" sz="6000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스킬의 실제 효과에 대해 정의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정의된 로직의 데미지는 </a:t>
            </a:r>
            <a:r>
              <a:rPr kumimoji="1" lang="en-US" altLang="ko-KR" sz="2400" dirty="0" smtClean="0"/>
              <a:t>50%</a:t>
            </a:r>
            <a:r>
              <a:rPr kumimoji="1" lang="ko-KR" altLang="en-US" sz="2400" dirty="0" smtClean="0"/>
              <a:t> 등등</a:t>
            </a:r>
            <a:r>
              <a:rPr kumimoji="1" lang="mr-IN" altLang="ko-KR" sz="2400" dirty="0" smtClean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스킬을 사용할 때 플레이어의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액션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행동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에 대하여 설정</a:t>
            </a:r>
            <a:endParaRPr kumimoji="1" lang="ko-KR" altLang="en-US" sz="2400" dirty="0"/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오브젝트 사용 스킬의 경우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오브젝트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속도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경로 등</a:t>
            </a:r>
            <a:r>
              <a:rPr kumimoji="1" lang="mr-IN" altLang="ko-KR" sz="2400" dirty="0" smtClean="0"/>
              <a:t>…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오브젝트의 형식에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대하여 설정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발사각도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갯수 등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스킬에 지속적으로 무언가를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주는 효과가 있을 경우 설정</a:t>
            </a:r>
            <a:endParaRPr kumimoji="1" lang="ko-KR" altLang="en-US" sz="2400" dirty="0"/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/>
              <a:t>해당 버프에 대한 효과값에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대한 상세 설정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ko-KR" altLang="en-US" sz="1400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ko-KR" altLang="en-US" sz="1400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힘</a:t>
            </a:r>
            <a:endParaRPr kumimoji="1" lang="ko-KR" altLang="en-US" dirty="0"/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지능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공격력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smtClean="0"/>
              <a:t>크리티컬 공격의 영역</a:t>
            </a:r>
            <a:endParaRPr kumimoji="1" lang="ko-KR" altLang="en-US" sz="1400" b="1" dirty="0"/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최소 마법력</a:t>
            </a:r>
            <a:endParaRPr kumimoji="1" lang="en-US" altLang="ko-KR" sz="1400" dirty="0" smtClean="0"/>
          </a:p>
          <a:p>
            <a:pPr algn="ctr"/>
            <a:r>
              <a:rPr kumimoji="1" lang="ko-KR" altLang="en-US" sz="1400" dirty="0" smtClean="0"/>
              <a:t>크리티컬 발생</a:t>
            </a:r>
            <a:endParaRPr kumimoji="1"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기반스탯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최대 공격계수</a:t>
            </a:r>
            <a:endParaRPr kumimoji="1" lang="en-US" altLang="ko-KR" sz="1400" dirty="0" smtClean="0"/>
          </a:p>
          <a:p>
            <a:pPr algn="ctr"/>
            <a:r>
              <a:rPr kumimoji="1" lang="en-US" altLang="ko-KR" sz="1400" dirty="0" smtClean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물리</a:t>
            </a:r>
            <a:endParaRPr kumimoji="1" lang="ko-KR" altLang="en-US" sz="4000" b="1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 smtClean="0"/>
              <a:t>마법</a:t>
            </a:r>
            <a:endParaRPr kumimoji="1"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37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준비 21"/>
          <p:cNvSpPr/>
          <p:nvPr/>
        </p:nvSpPr>
        <p:spPr>
          <a:xfrm>
            <a:off x="2993429" y="535259"/>
            <a:ext cx="6389649" cy="5542156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/>
          <p:cNvCxnSpPr>
            <a:stCxn id="22" idx="1"/>
            <a:endCxn id="22" idx="3"/>
          </p:cNvCxnSpPr>
          <p:nvPr/>
        </p:nvCxnSpPr>
        <p:spPr>
          <a:xfrm>
            <a:off x="2993429" y="3306337"/>
            <a:ext cx="638964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4270917" y="535259"/>
            <a:ext cx="3858275" cy="5542156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 flipH="1">
            <a:off x="4270917" y="535259"/>
            <a:ext cx="3858275" cy="554215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9610355" y="5004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str</a:t>
            </a:r>
            <a:endParaRPr kumimoji="1" lang="ko-KR" altLang="en-US" dirty="0"/>
          </a:p>
        </p:txBody>
      </p:sp>
      <p:cxnSp>
        <p:nvCxnSpPr>
          <p:cNvPr id="16" name="직선 연결선[R] 15"/>
          <p:cNvCxnSpPr/>
          <p:nvPr/>
        </p:nvCxnSpPr>
        <p:spPr>
          <a:xfrm>
            <a:off x="9376180" y="685129"/>
            <a:ext cx="23417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9610355" y="80154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agi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>
            <a:off x="9376180" y="986212"/>
            <a:ext cx="234175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9610355" y="11708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int</a:t>
            </a:r>
            <a:endParaRPr kumimoji="1" lang="ko-KR" altLang="en-US" dirty="0"/>
          </a:p>
        </p:txBody>
      </p:sp>
      <p:cxnSp>
        <p:nvCxnSpPr>
          <p:cNvPr id="21" name="직선 연결선[R] 20"/>
          <p:cNvCxnSpPr/>
          <p:nvPr/>
        </p:nvCxnSpPr>
        <p:spPr>
          <a:xfrm>
            <a:off x="9376180" y="1355543"/>
            <a:ext cx="234175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9464482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높음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8129192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높음</a:t>
            </a:r>
            <a:endParaRPr kumimoji="1" lang="ko-KR" altLang="en-US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8052807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높음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3624586" y="6088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2347098" y="31216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5" name="텍스트 상자 34"/>
          <p:cNvSpPr txBox="1"/>
          <p:nvPr/>
        </p:nvSpPr>
        <p:spPr>
          <a:xfrm>
            <a:off x="3624586" y="165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낮음</a:t>
            </a:r>
            <a:endParaRPr kumimoji="1" lang="ko-KR" altLang="en-US"/>
          </a:p>
        </p:txBody>
      </p:sp>
      <p:sp>
        <p:nvSpPr>
          <p:cNvPr id="37" name="준비 36"/>
          <p:cNvSpPr/>
          <p:nvPr/>
        </p:nvSpPr>
        <p:spPr>
          <a:xfrm>
            <a:off x="3272209" y="814040"/>
            <a:ext cx="5790922" cy="502284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준비 37"/>
          <p:cNvSpPr/>
          <p:nvPr/>
        </p:nvSpPr>
        <p:spPr>
          <a:xfrm>
            <a:off x="3557237" y="1048999"/>
            <a:ext cx="5208807" cy="451793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준비 38"/>
          <p:cNvSpPr/>
          <p:nvPr/>
        </p:nvSpPr>
        <p:spPr>
          <a:xfrm>
            <a:off x="3817571" y="1283958"/>
            <a:ext cx="4729362" cy="4102081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준비 39"/>
          <p:cNvSpPr/>
          <p:nvPr/>
        </p:nvSpPr>
        <p:spPr>
          <a:xfrm>
            <a:off x="4082475" y="1540209"/>
            <a:ext cx="4215366" cy="365625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준비 40"/>
          <p:cNvSpPr/>
          <p:nvPr/>
        </p:nvSpPr>
        <p:spPr>
          <a:xfrm>
            <a:off x="4358900" y="1766356"/>
            <a:ext cx="3693907" cy="320396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준비 41"/>
          <p:cNvSpPr/>
          <p:nvPr/>
        </p:nvSpPr>
        <p:spPr>
          <a:xfrm>
            <a:off x="4626737" y="2011684"/>
            <a:ext cx="3183251" cy="2761039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준비 42"/>
          <p:cNvSpPr/>
          <p:nvPr/>
        </p:nvSpPr>
        <p:spPr>
          <a:xfrm>
            <a:off x="4857181" y="2218871"/>
            <a:ext cx="2725648" cy="2364130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준비 43"/>
          <p:cNvSpPr/>
          <p:nvPr/>
        </p:nvSpPr>
        <p:spPr>
          <a:xfrm>
            <a:off x="5076488" y="2382422"/>
            <a:ext cx="2316770" cy="200948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준비 44"/>
          <p:cNvSpPr/>
          <p:nvPr/>
        </p:nvSpPr>
        <p:spPr>
          <a:xfrm>
            <a:off x="5284644" y="2568276"/>
            <a:ext cx="1885865" cy="1635733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준비 45"/>
          <p:cNvSpPr/>
          <p:nvPr/>
        </p:nvSpPr>
        <p:spPr>
          <a:xfrm>
            <a:off x="5483421" y="2733782"/>
            <a:ext cx="1437923" cy="1247204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준비 46"/>
          <p:cNvSpPr/>
          <p:nvPr/>
        </p:nvSpPr>
        <p:spPr>
          <a:xfrm>
            <a:off x="5725031" y="2887174"/>
            <a:ext cx="966519" cy="838325"/>
          </a:xfrm>
          <a:prstGeom prst="flowChartPreparation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0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97634"/>
              </p:ext>
            </p:extLst>
          </p:nvPr>
        </p:nvGraphicFramePr>
        <p:xfrm>
          <a:off x="3024459" y="719666"/>
          <a:ext cx="5350110" cy="505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  <a:gridCol w="535011"/>
              </a:tblGrid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7404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5021" marR="75021" marT="37511" marB="3751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2578503" y="350334"/>
            <a:ext cx="44595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str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8374569" y="350334"/>
            <a:ext cx="830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health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8374569" y="5993706"/>
            <a:ext cx="5004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agi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578503" y="5993706"/>
            <a:ext cx="45397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>
                <a:solidFill>
                  <a:schemeClr val="bg1"/>
                </a:solidFill>
              </a:rPr>
              <a:t>int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rgbClr val="FF0000"/>
                </a:gs>
                <a:gs pos="0">
                  <a:srgbClr val="92D05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024459" y="719666"/>
            <a:ext cx="5350110" cy="5274040"/>
          </a:xfrm>
          <a:prstGeom prst="straightConnector1">
            <a:avLst/>
          </a:prstGeom>
          <a:ln w="63500">
            <a:gradFill>
              <a:gsLst>
                <a:gs pos="100000">
                  <a:schemeClr val="accent4"/>
                </a:gs>
                <a:gs pos="0">
                  <a:srgbClr val="00B0F0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543397" y="3206144"/>
            <a:ext cx="312234" cy="301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5544327" y="31720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5009115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4479725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3950335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3427820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6096000" y="26495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6624784" y="21132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147297" y="15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7697311" y="1081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1" name="텍스트 상자 20"/>
          <p:cNvSpPr txBox="1"/>
          <p:nvPr/>
        </p:nvSpPr>
        <p:spPr>
          <a:xfrm>
            <a:off x="5009115" y="37082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4479725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3950335" y="477393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8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427820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6096000" y="3710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6</a:t>
            </a:r>
            <a:endParaRPr kumimoji="1" lang="ko-KR" altLang="en-US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624784" y="4259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7</a:t>
            </a:r>
            <a:endParaRPr kumimoji="1" lang="ko-KR" altLang="en-US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7147297" y="47833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8</a:t>
            </a:r>
            <a:endParaRPr kumimoji="1" lang="ko-KR" altLang="en-US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697311" y="53074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</a:rPr>
              <a:t>대기상태</a:t>
            </a:r>
            <a:endParaRPr kumimoji="1"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/>
                <a:gridCol w="9108360"/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 smtClean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 smtClean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6900"/>
            <a:ext cx="3543300" cy="237503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34808" y="297193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공격 연속사용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50" y="596900"/>
            <a:ext cx="2863364" cy="2375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2" y="596900"/>
            <a:ext cx="1433618" cy="2375098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75950" y="297193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넓은 </a:t>
            </a:r>
            <a:r>
              <a:rPr kumimoji="1" lang="ko-KR" altLang="en-US" smtClean="0"/>
              <a:t>범위의 힐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7977847" y="297193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최대 </a:t>
            </a:r>
            <a:r>
              <a:rPr kumimoji="1" lang="ko-KR" altLang="en-US" smtClean="0"/>
              <a:t>발열시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부활</a:t>
            </a:r>
            <a:endParaRPr kumimoji="1"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4621"/>
              </p:ext>
            </p:extLst>
          </p:nvPr>
        </p:nvGraphicFramePr>
        <p:xfrm>
          <a:off x="444500" y="431800"/>
          <a:ext cx="9982200" cy="614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/>
                <a:gridCol w="1870769"/>
                <a:gridCol w="5812731"/>
              </a:tblGrid>
              <a:tr h="30734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차징방식의 공격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발열 단계에 따라 다른 특성을 지닌 궁극기</a:t>
                      </a:r>
                      <a:endParaRPr lang="ko-KR" alt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" y="3895502"/>
            <a:ext cx="1651000" cy="2575561"/>
          </a:xfrm>
          <a:prstGeom prst="rect">
            <a:avLst/>
          </a:prstGeom>
        </p:spPr>
      </p:pic>
      <p:sp>
        <p:nvSpPr>
          <p:cNvPr id="3" name="오른쪽 화살표[R] 2"/>
          <p:cNvSpPr/>
          <p:nvPr/>
        </p:nvSpPr>
        <p:spPr>
          <a:xfrm>
            <a:off x="7655856" y="1384369"/>
            <a:ext cx="1113117" cy="800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3596741"/>
            <a:ext cx="7180625" cy="25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 smtClean="0">
                <a:solidFill>
                  <a:schemeClr val="tx1"/>
                </a:solidFill>
              </a:rPr>
              <a:t>메인퀘스트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smtClean="0"/>
              <a:t>레벨</a:t>
            </a:r>
            <a:r>
              <a:rPr kumimoji="1" lang="en-US" altLang="ko-KR" sz="2800" dirty="0" smtClean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보조 퀘스트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탱커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92767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6" y="2950836"/>
            <a:ext cx="2496172" cy="19385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8681" y="5614429"/>
            <a:ext cx="11421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/>
              <a:t>스킬 사용 후에 발열</a:t>
            </a:r>
            <a:r>
              <a:rPr kumimoji="1" lang="en-US" altLang="ko-KR" sz="2400" b="1" dirty="0" smtClean="0"/>
              <a:t> </a:t>
            </a:r>
            <a:r>
              <a:rPr kumimoji="1" lang="ko-KR" altLang="en-US" sz="2400" b="1" dirty="0" smtClean="0"/>
              <a:t>상태에 돌입하고</a:t>
            </a:r>
            <a:r>
              <a:rPr kumimoji="1" lang="en-US" altLang="ko-KR" sz="2400" b="1" dirty="0" smtClean="0"/>
              <a:t>,</a:t>
            </a:r>
            <a:r>
              <a:rPr kumimoji="1" lang="ko-KR" altLang="en-US" sz="2400" b="1" dirty="0" smtClean="0"/>
              <a:t> 일정 시간 내에 재사용시 강화된 스킬 사용</a:t>
            </a:r>
            <a:endParaRPr kumimoji="1" lang="en-US" altLang="ko-KR" sz="2400" b="1" dirty="0" smtClean="0"/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끊임없이 공격을 해야 하는 욕구 자극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ko-KR" sz="2000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kumimoji="1"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활용도에 따라 라이트 유저와 하드 유저를 가르는 방법중 하나가 될 것</a:t>
            </a:r>
            <a:endParaRPr kumimoji="1"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38" y="2950836"/>
            <a:ext cx="1922853" cy="20240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97861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874365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사각형 설명선[R] 2"/>
          <p:cNvSpPr/>
          <p:nvPr/>
        </p:nvSpPr>
        <p:spPr>
          <a:xfrm>
            <a:off x="1874365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 smtClean="0">
                <a:solidFill>
                  <a:schemeClr val="tx1"/>
                </a:solidFill>
              </a:rPr>
              <a:t>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221907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8765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56" y="1513449"/>
            <a:ext cx="2010102" cy="1286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7066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1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91" y="2950836"/>
            <a:ext cx="2496172" cy="19385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69" y="3262235"/>
            <a:ext cx="847244" cy="877601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532956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078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83" y="2950836"/>
            <a:ext cx="1922853" cy="20240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68306" y="4974892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Fever</a:t>
            </a:r>
            <a:r>
              <a:rPr kumimoji="1" lang="ko-KR" altLang="en-US" dirty="0" smtClean="0"/>
              <a:t> 상태</a:t>
            </a:r>
            <a:endParaRPr kumimoji="1" lang="en-US" altLang="ko-KR" dirty="0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644810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[R] 28"/>
          <p:cNvSpPr/>
          <p:nvPr/>
        </p:nvSpPr>
        <p:spPr>
          <a:xfrm>
            <a:off x="6644810" y="1343678"/>
            <a:ext cx="890814" cy="734843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smtClean="0">
                <a:solidFill>
                  <a:schemeClr val="tx1"/>
                </a:solidFill>
              </a:rPr>
              <a:t>!!</a:t>
            </a:r>
            <a:endParaRPr kumimoji="1"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992352" y="2283524"/>
            <a:ext cx="800100" cy="8001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rgbClr val="FF0000"/>
                </a:solidFill>
              </a:rPr>
              <a:t>Fever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59210" y="2082372"/>
            <a:ext cx="621651" cy="393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47511" y="1566298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solidFill>
                  <a:srgbClr val="FF0000"/>
                </a:solidFill>
              </a:rPr>
              <a:t>2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94" y="2950836"/>
            <a:ext cx="2496172" cy="19385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8963399" y="2886464"/>
            <a:ext cx="847244" cy="877601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9230959" y="5159558"/>
            <a:ext cx="752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36081" y="4974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스킬</a:t>
            </a:r>
            <a:r>
              <a:rPr kumimoji="1" lang="en-US" altLang="ko-KR" dirty="0" smtClean="0"/>
              <a:t>1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8807337" y="3496321"/>
            <a:ext cx="847244" cy="8776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9162027" y="3388802"/>
            <a:ext cx="847244" cy="8776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5122" y="3893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</a:t>
            </a:r>
            <a:endParaRPr kumimoji="1" lang="en-US" altLang="ko-KR" sz="3600" b="1" dirty="0" smtClean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77" y="1513449"/>
            <a:ext cx="2010102" cy="1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5" y="2633061"/>
            <a:ext cx="1387869" cy="1460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1539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11" name="모서리가 둥근 사각형 설명선[R] 10"/>
          <p:cNvSpPr/>
          <p:nvPr/>
        </p:nvSpPr>
        <p:spPr>
          <a:xfrm>
            <a:off x="2040627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3250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8039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3094755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7" y="2633061"/>
            <a:ext cx="1801676" cy="1399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8279">
            <a:off x="3714128" y="2586599"/>
            <a:ext cx="611520" cy="633431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907247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04897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337">
            <a:off x="3601487" y="3026779"/>
            <a:ext cx="611520" cy="633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2470">
            <a:off x="3857493" y="2949174"/>
            <a:ext cx="611520" cy="6334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122" y="389336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 smtClean="0"/>
              <a:t>발열 시스템은 다양한 형태로 존재</a:t>
            </a:r>
            <a:endParaRPr kumimoji="1" lang="en-US" altLang="ko-KR" sz="3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41636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 강화</a:t>
            </a:r>
            <a:endParaRPr kumimoji="1" lang="en-US" altLang="ko-KR" sz="3600" b="1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4" y="2661277"/>
            <a:ext cx="1765344" cy="13709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" y="2728904"/>
            <a:ext cx="599188" cy="6206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5" b="100000" l="9960" r="81943">
                        <a14:foregroundMark x1="53279" y1="15231" x2="49555" y2="24308"/>
                        <a14:foregroundMark x1="60081" y1="53538" x2="54413" y2="62077"/>
                        <a14:backgroundMark x1="61862" y1="46692" x2="61457" y2="48538"/>
                        <a14:backgroundMark x1="38623" y1="48769" x2="38623" y2="50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3" y="2633061"/>
            <a:ext cx="1387869" cy="14609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698157" y="4093975"/>
            <a:ext cx="916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Fever</a:t>
            </a:r>
            <a:r>
              <a:rPr kumimoji="1" lang="ko-KR" altLang="en-US" sz="1200" dirty="0" smtClean="0"/>
              <a:t> 상태</a:t>
            </a:r>
            <a:endParaRPr kumimoji="1" lang="en-US" altLang="ko-KR" sz="1200" dirty="0" smtClean="0"/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7887245" y="1473053"/>
            <a:ext cx="642968" cy="530392"/>
          </a:xfrm>
          <a:prstGeom prst="wedgeRoundRectCallout">
            <a:avLst>
              <a:gd name="adj1" fmla="val 77164"/>
              <a:gd name="adj2" fmla="val 1870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smtClean="0">
                <a:solidFill>
                  <a:schemeClr val="tx1"/>
                </a:solidFill>
              </a:rPr>
              <a:t>!!</a:t>
            </a:r>
            <a:endParaRPr kumimoji="1"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859868" y="2151411"/>
            <a:ext cx="577493" cy="577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 smtClean="0">
                <a:solidFill>
                  <a:srgbClr val="FF0000"/>
                </a:solidFill>
              </a:rPr>
              <a:t>Fever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24657" y="2006224"/>
            <a:ext cx="448693" cy="28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8941373" y="1633735"/>
            <a:ext cx="43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dirty="0" smtClean="0">
                <a:solidFill>
                  <a:srgbClr val="FF0000"/>
                </a:solidFill>
              </a:rPr>
              <a:t>2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5" y="2633061"/>
            <a:ext cx="1801676" cy="1399175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9753865" y="4227263"/>
            <a:ext cx="5434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51515" y="409397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스킬</a:t>
            </a:r>
            <a:r>
              <a:rPr kumimoji="1" lang="en-US" altLang="ko-KR" sz="1200" dirty="0" smtClean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88254" y="450413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 smtClean="0"/>
              <a:t>스킬의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/>
              <a:t>변이</a:t>
            </a:r>
            <a:endParaRPr kumimoji="1" lang="en-US" altLang="ko-KR" sz="3600" b="1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82" y="2661277"/>
            <a:ext cx="1765344" cy="137095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0" y="2728904"/>
            <a:ext cx="599188" cy="6206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45" y="2566964"/>
            <a:ext cx="1152525" cy="12001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4" y="1660494"/>
            <a:ext cx="1303580" cy="8342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3" y="1660494"/>
            <a:ext cx="1303580" cy="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portrait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을 가림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 smtClean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줄내림 처리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으로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내부의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들은 키보드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위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dirty="0" smtClean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별도 이미지로 표시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중앙정렬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/</a:t>
            </a:r>
            <a:r>
              <a:rPr kumimoji="1" lang="ko-KR" altLang="en-US" dirty="0" smtClean="0">
                <a:solidFill>
                  <a:schemeClr val="tx1"/>
                </a:solidFill>
              </a:rPr>
              <a:t> 좌측 정렬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npcInfo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basicChat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값 사용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부분에서만 상하단 스크롤링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새로운 세상에 오신걸 환영해요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서글피 우는 꽃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 smtClean="0">
                <a:solidFill>
                  <a:schemeClr val="tx1"/>
                </a:solidFill>
              </a:rPr>
              <a:t>component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  <a:r>
              <a:rPr kumimoji="1" lang="ko-KR" altLang="en-US" dirty="0" smtClean="0">
                <a:solidFill>
                  <a:schemeClr val="tx1"/>
                </a:solidFill>
              </a:rPr>
              <a:t> 진입 시도해도 무반응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. </a:t>
            </a:r>
            <a:r>
              <a:rPr kumimoji="1" lang="ko-KR" altLang="en-US" dirty="0" smtClean="0">
                <a:solidFill>
                  <a:schemeClr val="tx1"/>
                </a:solidFill>
              </a:rPr>
              <a:t>내용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불러오기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골드로 설정된 것이 있을 경우 값을 불러옴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 smtClean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 smtClean="0">
                <a:solidFill>
                  <a:schemeClr val="tx1"/>
                </a:solidFill>
              </a:rPr>
              <a:t>중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npcScript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firstName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secondName</a:t>
            </a:r>
            <a:r>
              <a:rPr kumimoji="1" lang="ko-KR" altLang="en-US" dirty="0" smtClean="0">
                <a:solidFill>
                  <a:schemeClr val="tx1"/>
                </a:solidFill>
              </a:rPr>
              <a:t>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번호로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10pt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읽어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questScript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 smtClean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각각 </a:t>
            </a:r>
            <a:r>
              <a:rPr kumimoji="1" lang="en-US" altLang="ko-KR" dirty="0" smtClean="0">
                <a:solidFill>
                  <a:schemeClr val="tx1"/>
                </a:solidFill>
              </a:rPr>
              <a:t>N, Y</a:t>
            </a:r>
            <a:r>
              <a:rPr kumimoji="1" lang="ko-KR" altLang="en-US" dirty="0" smtClean="0">
                <a:solidFill>
                  <a:schemeClr val="tx1"/>
                </a:solidFill>
              </a:rPr>
              <a:t>를 입력하면 해당 기능 발동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마지막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첫 스크립트일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해당 스크립트가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questStart</a:t>
            </a:r>
            <a:r>
              <a:rPr kumimoji="1" lang="ko-KR" altLang="en-US" dirty="0" smtClean="0">
                <a:solidFill>
                  <a:schemeClr val="tx1"/>
                </a:solidFill>
              </a:rPr>
              <a:t>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questEnd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설정된 스크립트가 아닐 경우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강타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이동속도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공통속성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 smtClean="0">
                <a:solidFill>
                  <a:schemeClr val="tx1"/>
                </a:solidFill>
              </a:rPr>
              <a:t>R</a:t>
            </a:r>
            <a:r>
              <a:rPr kumimoji="1" lang="mr-IN" altLang="ko-KR" dirty="0" err="1" smtClean="0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 smtClean="0">
                <a:solidFill>
                  <a:schemeClr val="tx1"/>
                </a:solidFill>
              </a:rPr>
              <a:t>0</a:t>
            </a:r>
            <a:r>
              <a:rPr kumimoji="1" lang="en-US" altLang="ko-KR" dirty="0" smtClean="0">
                <a:solidFill>
                  <a:schemeClr val="tx1"/>
                </a:solidFill>
              </a:rPr>
              <a:t>, 100</a:t>
            </a:r>
            <a:r>
              <a:rPr kumimoji="1" lang="mr-IN" altLang="ko-KR" dirty="0" smtClean="0">
                <a:solidFill>
                  <a:schemeClr val="tx1"/>
                </a:solidFill>
              </a:rPr>
              <a:t>)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기입 후 출력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 smtClean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변경 후 선택 불가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 smtClean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r>
              <a:rPr kumimoji="1" lang="ko-KR" altLang="en-US" dirty="0" smtClean="0">
                <a:solidFill>
                  <a:schemeClr val="tx1"/>
                </a:solidFill>
              </a:rPr>
              <a:t> 이름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 smtClean="0">
                <a:solidFill>
                  <a:schemeClr val="tx1"/>
                </a:solidFill>
              </a:rPr>
              <a:t>서글피 우는 꽃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r>
              <a:rPr kumimoji="1" lang="ko-KR" altLang="en-US" sz="1400" dirty="0" smtClean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조건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r>
              <a:rPr kumimoji="1" lang="ko-KR" altLang="en-US" sz="1100" dirty="0" smtClean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100" dirty="0" smtClean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 smtClean="0">
              <a:solidFill>
                <a:schemeClr val="tx1"/>
              </a:solidFill>
            </a:endParaRPr>
          </a:p>
          <a:p>
            <a:endParaRPr kumimoji="1" lang="en-US" altLang="ko-KR" sz="700" dirty="0" smtClean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 smtClean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 smtClean="0">
                <a:solidFill>
                  <a:schemeClr val="tx1"/>
                </a:solidFill>
              </a:rPr>
              <a:t>골드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나가기</a:t>
            </a:r>
            <a:r>
              <a:rPr kumimoji="1" lang="en-US" altLang="ko-KR" dirty="0" smtClean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 smtClean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mainQuest</a:t>
            </a:r>
            <a:r>
              <a:rPr kumimoji="1" lang="ko-KR" altLang="en-US" dirty="0" smtClean="0">
                <a:solidFill>
                  <a:schemeClr val="tx1"/>
                </a:solidFill>
              </a:rPr>
              <a:t> 테이블의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Questsuc</a:t>
            </a:r>
            <a:r>
              <a:rPr lang="ko-KR" altLang="en-US" dirty="0" smtClean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 smtClean="0">
                <a:solidFill>
                  <a:schemeClr val="tx1"/>
                </a:solidFill>
              </a:rPr>
              <a:t>15pt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dirty="0" smtClean="0">
                <a:solidFill>
                  <a:schemeClr val="tx1"/>
                </a:solidFill>
              </a:rPr>
              <a:t>255</a:t>
            </a:r>
            <a:r>
              <a:rPr kumimoji="1" lang="mr-IN" altLang="ko-KR" dirty="0" smtClean="0">
                <a:solidFill>
                  <a:schemeClr val="tx1"/>
                </a:solidFill>
              </a:rPr>
              <a:t>,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 smtClean="0">
                <a:solidFill>
                  <a:schemeClr val="tx1"/>
                </a:solidFill>
              </a:rPr>
              <a:t>uiString</a:t>
            </a:r>
            <a:r>
              <a:rPr kumimoji="1" lang="ko-KR" altLang="en-US" dirty="0" smtClean="0">
                <a:solidFill>
                  <a:schemeClr val="tx1"/>
                </a:solidFill>
              </a:rPr>
              <a:t> 내용 호출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mtClean="0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플레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이어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smtClean="0">
                <a:solidFill>
                  <a:srgbClr val="FF0000"/>
                </a:solidFill>
              </a:rPr>
              <a:t>기력이 부족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Layer 1: </a:t>
            </a:r>
            <a:r>
              <a:rPr kumimoji="1" lang="ko-KR" altLang="en-US" dirty="0" smtClean="0">
                <a:solidFill>
                  <a:schemeClr val="tx1"/>
                </a:solidFill>
              </a:rPr>
              <a:t>뒷배경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2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지형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3 :  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 smtClean="0">
                <a:solidFill>
                  <a:schemeClr val="tx1"/>
                </a:solidFill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</a:rPr>
              <a:t> 몬스터 등의 오브젝트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4 : HP</a:t>
            </a:r>
            <a:r>
              <a:rPr kumimoji="1" lang="ko-KR" altLang="en-US" dirty="0" smtClean="0">
                <a:solidFill>
                  <a:schemeClr val="tx1"/>
                </a:solidFill>
              </a:rPr>
              <a:t>바</a:t>
            </a:r>
            <a:r>
              <a:rPr kumimoji="1" lang="en-US" altLang="ko-KR" dirty="0" smtClean="0">
                <a:solidFill>
                  <a:schemeClr val="tx1"/>
                </a:solidFill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</a:t>
            </a:r>
            <a:r>
              <a:rPr kumimoji="1" lang="en-US" altLang="ko-KR" dirty="0" smtClean="0">
                <a:solidFill>
                  <a:schemeClr val="tx1"/>
                </a:solidFill>
              </a:rPr>
              <a:t>5 : </a:t>
            </a:r>
            <a:r>
              <a:rPr kumimoji="1" lang="ko-KR" altLang="en-US" dirty="0" smtClean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 smtClean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layer1</a:t>
            </a:r>
          </a:p>
          <a:p>
            <a:pPr algn="ctr"/>
            <a:r>
              <a:rPr kumimoji="1" lang="ko-KR" altLang="en-US" dirty="0" smtClean="0"/>
              <a:t>땅의 표현</a:t>
            </a:r>
            <a:endParaRPr kumimoji="1" lang="ko-KR" altLang="en-US" dirty="0"/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플레이어의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최대 시야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npcInfo</a:t>
            </a:r>
            <a:r>
              <a:rPr kumimoji="1" lang="ko-KR" altLang="en-US" dirty="0" smtClean="0"/>
              <a:t>의 테이터 사용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 smtClean="0"/>
              <a:t>firstName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룬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발열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지능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체력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레벨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장비착용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전투 속성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차스텟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치명타 회피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회복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smtClean="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관통률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smtClean="0">
                <a:solidFill>
                  <a:sysClr val="windowText" lastClr="000000"/>
                </a:solidFill>
              </a:rPr>
              <a:t>방어도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효과 저항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 smtClean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마력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공격능력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방어능력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 smtClean="0">
                <a:solidFill>
                  <a:sysClr val="windowText" lastClr="000000"/>
                </a:solidFill>
              </a:rPr>
              <a:t>생존능력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1.5</a:t>
            </a:r>
            <a:r>
              <a:rPr kumimoji="1" lang="en-US" altLang="ko-KR" dirty="0"/>
              <a:t>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1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str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 smtClean="0">
                <a:solidFill>
                  <a:schemeClr val="tx1"/>
                </a:solidFill>
              </a:rPr>
              <a:t> 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int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 - (</a:t>
            </a:r>
            <a:r>
              <a:rPr kumimoji="1" lang="ko-KR" altLang="en-US" dirty="0" smtClean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대상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agi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저항률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 smtClean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3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( 2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 smtClean="0">
                <a:solidFill>
                  <a:schemeClr val="tx1"/>
                </a:solidFill>
              </a:rPr>
              <a:t>–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 smtClean="0">
                <a:solidFill>
                  <a:schemeClr val="tx1"/>
                </a:solidFill>
              </a:rPr>
              <a:t>def</a:t>
            </a:r>
            <a:r>
              <a:rPr kumimoji="1" lang="en-US" altLang="ko-KR" dirty="0" smtClean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</a:t>
            </a:r>
            <a:r>
              <a:rPr kumimoji="1" lang="ko-KR" altLang="en-US" dirty="0" smtClean="0">
                <a:solidFill>
                  <a:schemeClr val="tx1"/>
                </a:solidFill>
              </a:rPr>
              <a:t>단계 </a:t>
            </a:r>
            <a:r>
              <a:rPr kumimoji="1" lang="en-US" altLang="ko-KR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dirty="0" smtClean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100%</a:t>
            </a:r>
            <a:r>
              <a:rPr kumimoji="1" lang="ko-KR" altLang="en-US" dirty="0" smtClean="0">
                <a:solidFill>
                  <a:schemeClr val="tx1"/>
                </a:solidFill>
              </a:rPr>
              <a:t>로 적용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dirty="0" smtClean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 smtClean="0">
                <a:solidFill>
                  <a:schemeClr val="tx1"/>
                </a:solidFill>
              </a:rPr>
              <a:t>10%</a:t>
            </a:r>
            <a:r>
              <a:rPr kumimoji="1" lang="ko-KR" altLang="en-US" dirty="0" smtClean="0">
                <a:solidFill>
                  <a:schemeClr val="tx1"/>
                </a:solidFill>
              </a:rPr>
              <a:t>식 차감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dirty="0" smtClean="0">
                <a:solidFill>
                  <a:schemeClr val="tx1"/>
                </a:solidFill>
              </a:rPr>
              <a:t> 최대 </a:t>
            </a:r>
            <a:r>
              <a:rPr kumimoji="1" lang="en-US" altLang="ko-KR" dirty="0" smtClean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차감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mtClean="0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 smtClean="0">
                  <a:solidFill>
                    <a:srgbClr val="FF0000"/>
                  </a:solidFill>
                </a:rPr>
                <a:t>기술점수</a:t>
              </a:r>
              <a:endParaRPr kumimoji="1" lang="ko-KR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 smtClean="0"/>
                <a:t>공격행위</a:t>
              </a:r>
              <a:endParaRPr kumimoji="1" lang="ko-KR" altLang="en-US" sz="2800" dirty="0"/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획득</a:t>
            </a:r>
            <a:endParaRPr kumimoji="1" lang="ko-KR" altLang="en-US" sz="2000" b="1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기술점수 소모</a:t>
            </a:r>
            <a:endParaRPr kumimoji="1" lang="ko-KR" altLang="en-US" sz="2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룬 지급</a:t>
            </a:r>
            <a:endParaRPr kumimoji="1" lang="ko-KR" altLang="en-US" sz="2400" dirty="0"/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스킬 요구량만큼 룬 소모</a:t>
            </a:r>
            <a:endParaRPr kumimoji="1" lang="ko-KR" altLang="en-US" sz="2400" dirty="0"/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재사용 시간에 따라 룬 회복</a:t>
            </a:r>
            <a:endParaRPr kumimoji="1" lang="ko-KR" altLang="en-US" sz="2400" dirty="0"/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/>
              <a:t>스킬 사용</a:t>
            </a:r>
            <a:endParaRPr kumimoji="1" lang="ko-KR" altLang="en-US" sz="2000" b="1" dirty="0"/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smtClean="0"/>
              <a:t>남은 룬중 추가 소모 </a:t>
            </a:r>
            <a:endParaRPr kumimoji="1"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50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200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300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mtClean="0"/>
              <a:t>400</a:t>
            </a:r>
            <a:r>
              <a:rPr kumimoji="1" lang="ko-KR" altLang="en-US" smtClean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현재 발열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최대발열</a:t>
            </a:r>
            <a:endParaRPr kumimoji="1" lang="ko-KR" altLang="en-US" dirty="0"/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smtClean="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 smtClean="0"/>
              <a:t>발열 </a:t>
            </a:r>
            <a:r>
              <a:rPr kumimoji="1" lang="en-US" altLang="ko-KR" sz="1400" dirty="0" smtClean="0"/>
              <a:t>1</a:t>
            </a:r>
            <a:r>
              <a:rPr kumimoji="1" lang="ko-KR" altLang="en-US" sz="1400" dirty="0" smtClean="0"/>
              <a:t>개 누적</a:t>
            </a:r>
            <a:endParaRPr kumimoji="1" lang="ko-KR" altLang="en-US" sz="1400" dirty="0"/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3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 smtClean="0"/>
              <a:t>4</a:t>
            </a:r>
            <a:r>
              <a:rPr kumimoji="1" lang="ko-KR" altLang="en-US" sz="1400" dirty="0" smtClean="0"/>
              <a:t>개 </a:t>
            </a:r>
            <a:r>
              <a:rPr kumimoji="1" lang="ko-KR" altLang="en-US" sz="1400" dirty="0"/>
              <a:t>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/>
              <a:t>총 기술점수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11046</TotalTime>
  <Words>2210</Words>
  <Application>Microsoft Macintosh PowerPoint</Application>
  <PresentationFormat>와이드스크린</PresentationFormat>
  <Paragraphs>866</Paragraphs>
  <Slides>62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맑은 고딕</vt:lpstr>
      <vt:lpstr>Mangal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1524</cp:revision>
  <dcterms:created xsi:type="dcterms:W3CDTF">2016-08-04T08:48:25Z</dcterms:created>
  <dcterms:modified xsi:type="dcterms:W3CDTF">2016-12-11T17:34:15Z</dcterms:modified>
</cp:coreProperties>
</file>